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3"/>
  </p:notesMasterIdLst>
  <p:sldIdLst>
    <p:sldId id="256" r:id="rId2"/>
    <p:sldId id="366" r:id="rId3"/>
    <p:sldId id="326" r:id="rId4"/>
    <p:sldId id="349" r:id="rId5"/>
    <p:sldId id="364" r:id="rId6"/>
    <p:sldId id="272" r:id="rId7"/>
    <p:sldId id="314" r:id="rId8"/>
    <p:sldId id="374" r:id="rId9"/>
    <p:sldId id="336" r:id="rId10"/>
    <p:sldId id="266" r:id="rId11"/>
    <p:sldId id="340" r:id="rId12"/>
    <p:sldId id="360" r:id="rId13"/>
    <p:sldId id="367" r:id="rId14"/>
    <p:sldId id="373" r:id="rId15"/>
    <p:sldId id="368" r:id="rId16"/>
    <p:sldId id="372" r:id="rId17"/>
    <p:sldId id="369" r:id="rId18"/>
    <p:sldId id="370" r:id="rId19"/>
    <p:sldId id="371" r:id="rId20"/>
    <p:sldId id="375" r:id="rId21"/>
    <p:sldId id="353" r:id="rId22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00"/>
    <a:srgbClr val="FF6600"/>
    <a:srgbClr val="FFFF66"/>
    <a:srgbClr val="66FFFF"/>
    <a:srgbClr val="FF339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88" d="100"/>
          <a:sy n="88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7D66B0C-6964-4DD1-A87E-71094A9C9F9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1A41F4-6666-4E65-9B73-C00C4F0E2B61}" type="slidenum">
              <a:rPr lang="hu-HU" smtClean="0">
                <a:cs typeface="Arial" charset="0"/>
              </a:rPr>
              <a:pPr/>
              <a:t>1</a:t>
            </a:fld>
            <a:endParaRPr lang="hu-HU" smtClean="0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92F03-6523-4A41-BCDB-9F65E972B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48122-D545-4FEE-81FC-59BBF6B8B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A41D6-3BA2-42D2-8684-8D23CBCED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2B22C-BFE1-40A1-8111-32E207609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2D3E5-A699-45F7-8A17-61A441778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F022B-C384-44F3-A186-C914B72F4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Cím é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gram helye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2D1D5-BCD1-4C94-9441-5CA18A031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Mintaszöveg szerkesztése</a:t>
            </a:r>
          </a:p>
          <a:p>
            <a:pPr lvl="1"/>
            <a:r>
              <a:rPr lang="en-US"/>
              <a:t>Második szint</a:t>
            </a:r>
          </a:p>
          <a:p>
            <a:pPr lvl="2"/>
            <a:r>
              <a:rPr lang="en-US"/>
              <a:t>Harmadik szint</a:t>
            </a:r>
          </a:p>
          <a:p>
            <a:pPr lvl="3"/>
            <a:r>
              <a:rPr lang="en-US"/>
              <a:t>Negyedik szint</a:t>
            </a:r>
          </a:p>
          <a:p>
            <a:pPr lvl="4"/>
            <a:r>
              <a:rPr lang="en-US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Mintaszöveg szerkesztése</a:t>
            </a:r>
          </a:p>
          <a:p>
            <a:pPr lvl="1"/>
            <a:r>
              <a:rPr lang="en-US"/>
              <a:t>Második szint</a:t>
            </a:r>
          </a:p>
          <a:p>
            <a:pPr lvl="2"/>
            <a:r>
              <a:rPr lang="en-US"/>
              <a:t>Harmadik szint</a:t>
            </a:r>
          </a:p>
          <a:p>
            <a:pPr lvl="3"/>
            <a:r>
              <a:rPr lang="en-US"/>
              <a:t>Negyedik szint</a:t>
            </a:r>
          </a:p>
          <a:p>
            <a:pPr lvl="4"/>
            <a:r>
              <a:rPr lang="en-US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E6A5E-0416-4F4C-B0A7-732E84536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420F0-B240-4F4C-92F4-F26AFDB45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EBF6C-AAC5-4F50-B21F-BAE7BA18F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F4332-5779-4F4A-83B1-8E9C6158D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44C7A-68C9-4D50-BEC0-F9178FCD9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B9BD8-8380-4EAB-A6A3-F1139D348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5F6B0-0156-4D97-9B7D-C86F327C8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33972-8916-43AD-A113-1CC44B3FA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4E278-44A2-48BC-8A46-50C33A9FF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8D24E96A-8ED8-47C4-91CA-B18668D22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ani-slide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52400" y="247650"/>
            <a:ext cx="8991600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836613"/>
            <a:ext cx="7772400" cy="1470025"/>
          </a:xfrm>
        </p:spPr>
        <p:txBody>
          <a:bodyPr/>
          <a:lstStyle/>
          <a:p>
            <a:pPr eaLnBrk="1" hangingPunct="1"/>
            <a:r>
              <a:rPr lang="hu-HU" sz="2800" b="1" smtClean="0"/>
              <a:t>Új eljárás az Oddi sphincter manometriás vizsgálatok biztonságos kivitelezésére:  sleeve retrográd perfúziós nyomásmérési technológia alkalmazása a gyakorlatban</a:t>
            </a:r>
            <a:endParaRPr lang="hu-HU" sz="2800" b="1" smtClean="0">
              <a:solidFill>
                <a:srgbClr val="FFFF00"/>
              </a:solidFill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644900"/>
            <a:ext cx="6400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mtClean="0">
                <a:solidFill>
                  <a:srgbClr val="FFFF00"/>
                </a:solidFill>
              </a:rPr>
              <a:t>Madácsy L., Dubravcsik Zs., Szepes A.</a:t>
            </a:r>
          </a:p>
          <a:p>
            <a:pPr eaLnBrk="1" hangingPunct="1">
              <a:lnSpc>
                <a:spcPct val="90000"/>
              </a:lnSpc>
            </a:pPr>
            <a:endParaRPr lang="hu-HU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hu-HU" smtClean="0"/>
              <a:t>Szegedi Tudományegyetem Bács Kiskun Megyei Oktató Kórháza, Kecskemét, Gasztroenterológiai osztály és OMCH Endoszkópos Laboratóriuma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Dia számának helye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A64139-F2B5-49BE-8080-F7D456B2BB3E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600" smtClean="0">
                <a:solidFill>
                  <a:srgbClr val="FFFF00"/>
                </a:solidFill>
              </a:rPr>
              <a:t>OS motilitási zavarok</a:t>
            </a:r>
            <a:endParaRPr lang="en-GB" sz="3600" smtClean="0">
              <a:solidFill>
                <a:srgbClr val="FFFF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140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smtClean="0"/>
              <a:t>E</a:t>
            </a:r>
            <a:r>
              <a:rPr lang="hu-HU" sz="2000" smtClean="0"/>
              <a:t>melkedett basalis nyomás</a:t>
            </a:r>
            <a:r>
              <a:rPr lang="en-GB" sz="2000" smtClean="0"/>
              <a:t> </a:t>
            </a:r>
            <a:r>
              <a:rPr lang="en-GB" sz="1600" smtClean="0">
                <a:solidFill>
                  <a:srgbClr val="FF0000"/>
                </a:solidFill>
              </a:rPr>
              <a:t>(Bar-Meir S. et al 1979, Meshkinpour et al 1984, Carr-Locke 1984) 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smtClean="0"/>
              <a:t>E</a:t>
            </a:r>
            <a:r>
              <a:rPr lang="hu-HU" sz="2000" smtClean="0"/>
              <a:t>melkedett fázikus kontrakciós amplitúdó</a:t>
            </a:r>
            <a:r>
              <a:rPr lang="en-GB" sz="2000" smtClean="0"/>
              <a:t> </a:t>
            </a:r>
            <a:r>
              <a:rPr lang="en-GB" sz="1600" smtClean="0">
                <a:solidFill>
                  <a:srgbClr val="FF0000"/>
                </a:solidFill>
              </a:rPr>
              <a:t>(Funch-Jensen et al 1982, Carr-Locke 1984)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smtClean="0"/>
              <a:t>Retrogr</a:t>
            </a:r>
            <a:r>
              <a:rPr lang="hu-HU" sz="2000" smtClean="0"/>
              <a:t>ád</a:t>
            </a:r>
            <a:r>
              <a:rPr lang="en-GB" sz="2000" smtClean="0"/>
              <a:t> </a:t>
            </a:r>
            <a:r>
              <a:rPr lang="hu-HU" sz="2000" smtClean="0"/>
              <a:t>fázikus kontrakciós peristaltika</a:t>
            </a:r>
            <a:r>
              <a:rPr lang="en-GB" sz="2000" smtClean="0"/>
              <a:t> </a:t>
            </a:r>
            <a:r>
              <a:rPr lang="en-GB" sz="1600" smtClean="0">
                <a:solidFill>
                  <a:srgbClr val="FF0000"/>
                </a:solidFill>
              </a:rPr>
              <a:t>(Meshkinpour et al 1984, Toouli et al 1985)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smtClean="0"/>
              <a:t>Tachyoddia – e</a:t>
            </a:r>
            <a:r>
              <a:rPr lang="hu-HU" sz="2000" smtClean="0"/>
              <a:t>melkedett kontrakciós</a:t>
            </a:r>
            <a:r>
              <a:rPr lang="en-GB" sz="2000" smtClean="0"/>
              <a:t> fre</a:t>
            </a:r>
            <a:r>
              <a:rPr lang="hu-HU" sz="2000" smtClean="0"/>
              <a:t>kvencia </a:t>
            </a:r>
            <a:r>
              <a:rPr lang="hu-HU" sz="1600" smtClean="0">
                <a:solidFill>
                  <a:srgbClr val="FF0000"/>
                </a:solidFill>
              </a:rPr>
              <a:t>(H</a:t>
            </a:r>
            <a:r>
              <a:rPr lang="en-GB" sz="1600" smtClean="0">
                <a:solidFill>
                  <a:srgbClr val="FF0000"/>
                </a:solidFill>
              </a:rPr>
              <a:t>ogan et al 1983, Toouli et al 1985)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smtClean="0"/>
              <a:t>Paradox</a:t>
            </a:r>
            <a:r>
              <a:rPr lang="hu-HU" sz="2000" smtClean="0"/>
              <a:t> válasz</a:t>
            </a:r>
            <a:r>
              <a:rPr lang="en-GB" sz="2000" smtClean="0"/>
              <a:t> CCK</a:t>
            </a:r>
            <a:r>
              <a:rPr lang="hu-HU" sz="2000" smtClean="0"/>
              <a:t> adása után</a:t>
            </a:r>
            <a:r>
              <a:rPr lang="en-GB" sz="2000" smtClean="0"/>
              <a:t> </a:t>
            </a:r>
            <a:r>
              <a:rPr lang="en-GB" sz="1600" smtClean="0">
                <a:solidFill>
                  <a:srgbClr val="FF0000"/>
                </a:solidFill>
              </a:rPr>
              <a:t>(Hogan et al 1983, Toouli et al 1985)</a:t>
            </a:r>
            <a:endParaRPr lang="hu-HU" sz="16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hu-HU" sz="2000" smtClean="0"/>
              <a:t>OS </a:t>
            </a:r>
            <a:r>
              <a:rPr lang="en-GB" sz="2000" smtClean="0"/>
              <a:t>dyscoordin</a:t>
            </a:r>
            <a:r>
              <a:rPr lang="hu-HU" sz="2000" smtClean="0"/>
              <a:t>ációs periódusok</a:t>
            </a:r>
            <a:r>
              <a:rPr lang="en-GB" sz="2000" smtClean="0"/>
              <a:t> </a:t>
            </a:r>
            <a:r>
              <a:rPr lang="en-GB" sz="1600" smtClean="0">
                <a:solidFill>
                  <a:srgbClr val="FF0000"/>
                </a:solidFill>
              </a:rPr>
              <a:t>(Funch-Jensen et al 1987</a:t>
            </a:r>
            <a:r>
              <a:rPr lang="hu-HU" sz="1600" smtClean="0">
                <a:solidFill>
                  <a:srgbClr val="FF0000"/>
                </a:solidFill>
              </a:rPr>
              <a:t>)</a:t>
            </a:r>
            <a:endParaRPr lang="en-GB" sz="2000" smtClean="0"/>
          </a:p>
        </p:txBody>
      </p:sp>
      <p:pic>
        <p:nvPicPr>
          <p:cNvPr id="45060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>
          <a:xfrm>
            <a:off x="4572000" y="1700213"/>
            <a:ext cx="2232025" cy="1674812"/>
          </a:xfrm>
        </p:spPr>
      </p:pic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1187450" y="404813"/>
            <a:ext cx="678180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0">
                <a:solidFill>
                  <a:srgbClr val="00FFFF"/>
                </a:solidFill>
                <a:latin typeface="Garamond" pitchFamily="18" charset="0"/>
              </a:rPr>
              <a:t>Abnormálisnak tartott manometriás eltérések</a:t>
            </a:r>
            <a:endParaRPr kumimoji="1" lang="en-GB" sz="2400" b="0">
              <a:solidFill>
                <a:srgbClr val="00FFFF"/>
              </a:solidFill>
              <a:latin typeface="Arial" charset="0"/>
            </a:endParaRPr>
          </a:p>
        </p:txBody>
      </p:sp>
      <p:pic>
        <p:nvPicPr>
          <p:cNvPr id="45062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6000" contrast="6000"/>
          </a:blip>
          <a:srcRect/>
          <a:stretch>
            <a:fillRect/>
          </a:stretch>
        </p:blipFill>
        <p:spPr>
          <a:xfrm>
            <a:off x="6877050" y="1700213"/>
            <a:ext cx="2266950" cy="1700212"/>
          </a:xfrm>
        </p:spPr>
      </p:pic>
      <p:pic>
        <p:nvPicPr>
          <p:cNvPr id="45063" name="Picture 9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4572000" y="3500438"/>
            <a:ext cx="226695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0"/>
          <p:cNvPicPr>
            <a:picLocks noChangeAspect="1" noChangeArrowheads="1"/>
          </p:cNvPicPr>
          <p:nvPr/>
        </p:nvPicPr>
        <p:blipFill>
          <a:blip r:embed="rId5">
            <a:lum bright="6000" contrast="6000"/>
          </a:blip>
          <a:srcRect/>
          <a:stretch>
            <a:fillRect/>
          </a:stretch>
        </p:blipFill>
        <p:spPr bwMode="auto">
          <a:xfrm>
            <a:off x="6981825" y="3500438"/>
            <a:ext cx="21621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11"/>
          <p:cNvPicPr>
            <a:picLocks noChangeAspect="1" noChangeArrowheads="1"/>
          </p:cNvPicPr>
          <p:nvPr/>
        </p:nvPicPr>
        <p:blipFill>
          <a:blip r:embed="rId6"/>
          <a:srcRect t="1820"/>
          <a:stretch>
            <a:fillRect/>
          </a:stretch>
        </p:blipFill>
        <p:spPr bwMode="auto">
          <a:xfrm>
            <a:off x="4572000" y="5229225"/>
            <a:ext cx="22320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2"/>
          <p:cNvPicPr>
            <a:picLocks noChangeAspect="1" noChangeArrowheads="1"/>
          </p:cNvPicPr>
          <p:nvPr/>
        </p:nvPicPr>
        <p:blipFill>
          <a:blip r:embed="rId7"/>
          <a:srcRect t="4350"/>
          <a:stretch>
            <a:fillRect/>
          </a:stretch>
        </p:blipFill>
        <p:spPr bwMode="auto">
          <a:xfrm>
            <a:off x="6948488" y="5232400"/>
            <a:ext cx="2195512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696450" cy="647700"/>
          </a:xfrm>
        </p:spPr>
        <p:txBody>
          <a:bodyPr/>
          <a:lstStyle/>
          <a:p>
            <a:pPr eaLnBrk="1" hangingPunct="1"/>
            <a:r>
              <a:rPr lang="hu-HU" sz="3600" smtClean="0">
                <a:solidFill>
                  <a:srgbClr val="FFFF00"/>
                </a:solidFill>
              </a:rPr>
              <a:t>Az OS motilitási zavar diagnosztikus manometriás kritériumai</a:t>
            </a:r>
            <a:endParaRPr lang="en-GB" sz="3600" smtClean="0">
              <a:solidFill>
                <a:srgbClr val="FFFF00"/>
              </a:solidFill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3068638"/>
            <a:ext cx="7772400" cy="4114800"/>
          </a:xfrm>
        </p:spPr>
        <p:txBody>
          <a:bodyPr/>
          <a:lstStyle/>
          <a:p>
            <a:pPr eaLnBrk="1" hangingPunct="1"/>
            <a:r>
              <a:rPr lang="hu-HU" smtClean="0"/>
              <a:t>CBD nyomás</a:t>
            </a:r>
            <a:r>
              <a:rPr lang="en-GB" smtClean="0"/>
              <a:t> &gt; 13 mm Hg</a:t>
            </a:r>
          </a:p>
          <a:p>
            <a:pPr eaLnBrk="1" hangingPunct="1"/>
            <a:r>
              <a:rPr lang="en-GB" smtClean="0"/>
              <a:t>OS basal</a:t>
            </a:r>
            <a:r>
              <a:rPr lang="hu-HU" smtClean="0"/>
              <a:t>is nyomás</a:t>
            </a:r>
            <a:r>
              <a:rPr lang="en-GB" smtClean="0"/>
              <a:t> &gt; </a:t>
            </a:r>
            <a:r>
              <a:rPr lang="hu-HU" smtClean="0"/>
              <a:t>40</a:t>
            </a:r>
            <a:r>
              <a:rPr lang="en-GB" smtClean="0"/>
              <a:t> mm Hg</a:t>
            </a:r>
          </a:p>
          <a:p>
            <a:pPr eaLnBrk="1" hangingPunct="1"/>
            <a:r>
              <a:rPr lang="en-GB" smtClean="0"/>
              <a:t>PC amplit</a:t>
            </a:r>
            <a:r>
              <a:rPr lang="hu-HU" smtClean="0"/>
              <a:t>údó</a:t>
            </a:r>
            <a:r>
              <a:rPr lang="en-GB" smtClean="0"/>
              <a:t> &gt; 220 mm Hg</a:t>
            </a:r>
          </a:p>
          <a:p>
            <a:pPr eaLnBrk="1" hangingPunct="1"/>
            <a:r>
              <a:rPr lang="en-GB" smtClean="0"/>
              <a:t>PC </a:t>
            </a:r>
            <a:r>
              <a:rPr lang="hu-HU" smtClean="0"/>
              <a:t>tartam</a:t>
            </a:r>
            <a:r>
              <a:rPr lang="en-GB" smtClean="0"/>
              <a:t> &gt; 8 sec</a:t>
            </a:r>
          </a:p>
          <a:p>
            <a:pPr eaLnBrk="1" hangingPunct="1"/>
            <a:r>
              <a:rPr lang="en-GB" smtClean="0"/>
              <a:t>PC fre</a:t>
            </a:r>
            <a:r>
              <a:rPr lang="hu-HU" smtClean="0"/>
              <a:t>kvencia</a:t>
            </a:r>
            <a:r>
              <a:rPr lang="en-GB" smtClean="0"/>
              <a:t> &gt; 10/min</a:t>
            </a:r>
          </a:p>
          <a:p>
            <a:pPr eaLnBrk="1" hangingPunct="1"/>
            <a:endParaRPr lang="en-GB" smtClean="0"/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1371600" y="6096000"/>
            <a:ext cx="4557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>
                <a:solidFill>
                  <a:srgbClr val="FF0000"/>
                </a:solidFill>
              </a:rPr>
              <a:t>Guelrud, M. et al.: Dig. Dis. Sci. 35: 38, 1990</a:t>
            </a:r>
            <a:endParaRPr lang="en-GB" sz="1800">
              <a:solidFill>
                <a:srgbClr val="FF0000"/>
              </a:solidFill>
            </a:endParaRP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1116013" y="2133600"/>
            <a:ext cx="5410200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>
                <a:solidFill>
                  <a:srgbClr val="FFFF00"/>
                </a:solidFill>
                <a:latin typeface="Garamond" pitchFamily="18" charset="0"/>
              </a:rPr>
              <a:t>Cholecystectomizált beteganyagon:</a:t>
            </a:r>
            <a:endParaRPr lang="en-GB" sz="280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46085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4C4DE4-B7B3-4D4F-80C9-1E15053600E5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solidFill>
                  <a:srgbClr val="FFFF00"/>
                </a:solidFill>
              </a:rPr>
              <a:t>OSD PATHOMECHANIZMUS</a:t>
            </a:r>
            <a:r>
              <a:rPr lang="hu-HU" sz="4800" smtClean="0">
                <a:solidFill>
                  <a:srgbClr val="FFFF00"/>
                </a:solidFill>
              </a:rPr>
              <a:t/>
            </a:r>
            <a:br>
              <a:rPr lang="hu-HU" sz="4800" smtClean="0">
                <a:solidFill>
                  <a:srgbClr val="FFFF00"/>
                </a:solidFill>
              </a:rPr>
            </a:br>
            <a:r>
              <a:rPr lang="hu-HU" sz="2800" smtClean="0">
                <a:solidFill>
                  <a:srgbClr val="00FFFF"/>
                </a:solidFill>
              </a:rPr>
              <a:t>Fokozott simaizom rezisztencia – ballonos nyomás kontrollált vektor volumen impedancia mérése (FLIP) Oddi sphincteren</a:t>
            </a:r>
            <a:endParaRPr lang="en-US" sz="2800" smtClean="0"/>
          </a:p>
        </p:txBody>
      </p:sp>
      <p:sp>
        <p:nvSpPr>
          <p:cNvPr id="47106" name="Dia számának helye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BCC740-292F-48A8-9532-D1D9312A798C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25"/>
            <a:ext cx="507206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2143125"/>
            <a:ext cx="3500438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4071938"/>
            <a:ext cx="35385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Szövegdoboz 7"/>
          <p:cNvSpPr txBox="1">
            <a:spLocks noChangeArrowheads="1"/>
          </p:cNvSpPr>
          <p:nvPr/>
        </p:nvSpPr>
        <p:spPr bwMode="auto">
          <a:xfrm>
            <a:off x="285750" y="6215063"/>
            <a:ext cx="8001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>
                <a:solidFill>
                  <a:srgbClr val="FF0000"/>
                </a:solidFill>
              </a:rPr>
              <a:t>KunwaldP., Funch-Jensen P., Madácsy L. </a:t>
            </a:r>
            <a:r>
              <a:rPr lang="pt-BR" sz="1600">
                <a:solidFill>
                  <a:srgbClr val="FF0000"/>
                </a:solidFill>
              </a:rPr>
              <a:t>Neurogastroenterol Motil (2010) 22, 978–e253</a:t>
            </a:r>
            <a:endParaRPr lang="en-US" sz="1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smtClean="0"/>
              <a:t>OS manometriás nyomásmérő katheter típusok</a:t>
            </a:r>
          </a:p>
        </p:txBody>
      </p:sp>
      <p:pic>
        <p:nvPicPr>
          <p:cNvPr id="4813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349500"/>
            <a:ext cx="7831137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r>
              <a:rPr lang="hu-HU" sz="3600" smtClean="0"/>
              <a:t>Visszafelé perfundált, új típusú sleeve manometriás kanül</a:t>
            </a:r>
          </a:p>
        </p:txBody>
      </p:sp>
      <p:pic>
        <p:nvPicPr>
          <p:cNvPr id="4915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557338"/>
            <a:ext cx="3136900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5734050"/>
            <a:ext cx="34417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1557338"/>
            <a:ext cx="4859338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4292600"/>
            <a:ext cx="48260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5373688"/>
            <a:ext cx="309562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hu-HU" smtClean="0"/>
              <a:t>Kanülálás</a:t>
            </a:r>
          </a:p>
        </p:txBody>
      </p:sp>
      <p:pic>
        <p:nvPicPr>
          <p:cNvPr id="50178" name="Picture 6" descr="vg121103_103155_218"/>
          <p:cNvPicPr>
            <a:picLocks noChangeAspect="1" noChangeArrowheads="1"/>
          </p:cNvPicPr>
          <p:nvPr/>
        </p:nvPicPr>
        <p:blipFill>
          <a:blip r:embed="rId2"/>
          <a:srcRect t="3937"/>
          <a:stretch>
            <a:fillRect/>
          </a:stretch>
        </p:blipFill>
        <p:spPr bwMode="auto">
          <a:xfrm>
            <a:off x="1331913" y="1304925"/>
            <a:ext cx="34290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7" descr="vg121103_103206_046"/>
          <p:cNvPicPr>
            <a:picLocks noChangeAspect="1" noChangeArrowheads="1"/>
          </p:cNvPicPr>
          <p:nvPr/>
        </p:nvPicPr>
        <p:blipFill>
          <a:blip r:embed="rId3"/>
          <a:srcRect t="3937"/>
          <a:stretch>
            <a:fillRect/>
          </a:stretch>
        </p:blipFill>
        <p:spPr bwMode="auto">
          <a:xfrm>
            <a:off x="1403350" y="4041775"/>
            <a:ext cx="34290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8" descr="vg121103_103252_484"/>
          <p:cNvPicPr>
            <a:picLocks noChangeAspect="1" noChangeArrowheads="1"/>
          </p:cNvPicPr>
          <p:nvPr/>
        </p:nvPicPr>
        <p:blipFill>
          <a:blip r:embed="rId4"/>
          <a:srcRect t="3937"/>
          <a:stretch>
            <a:fillRect/>
          </a:stretch>
        </p:blipFill>
        <p:spPr bwMode="auto">
          <a:xfrm>
            <a:off x="4787900" y="4041775"/>
            <a:ext cx="34290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9" descr="vg121103_103347_437"/>
          <p:cNvPicPr>
            <a:picLocks noChangeAspect="1" noChangeArrowheads="1"/>
          </p:cNvPicPr>
          <p:nvPr/>
        </p:nvPicPr>
        <p:blipFill>
          <a:blip r:embed="rId5"/>
          <a:srcRect t="3937"/>
          <a:stretch>
            <a:fillRect/>
          </a:stretch>
        </p:blipFill>
        <p:spPr bwMode="auto">
          <a:xfrm>
            <a:off x="4787900" y="1304925"/>
            <a:ext cx="34290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115888"/>
            <a:ext cx="7772400" cy="1143000"/>
          </a:xfrm>
        </p:spPr>
        <p:txBody>
          <a:bodyPr/>
          <a:lstStyle/>
          <a:p>
            <a:r>
              <a:rPr lang="hu-HU" smtClean="0"/>
              <a:t>Nyomásmérés</a:t>
            </a:r>
          </a:p>
        </p:txBody>
      </p:sp>
      <p:pic>
        <p:nvPicPr>
          <p:cNvPr id="51202" name="Picture 5" descr="vg121103_103252_484"/>
          <p:cNvPicPr>
            <a:picLocks noChangeAspect="1" noChangeArrowheads="1"/>
          </p:cNvPicPr>
          <p:nvPr/>
        </p:nvPicPr>
        <p:blipFill>
          <a:blip r:embed="rId2"/>
          <a:srcRect t="3937"/>
          <a:stretch>
            <a:fillRect/>
          </a:stretch>
        </p:blipFill>
        <p:spPr bwMode="auto">
          <a:xfrm>
            <a:off x="900113" y="1449388"/>
            <a:ext cx="34290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6" descr="vg121103_103256_593"/>
          <p:cNvPicPr>
            <a:picLocks noChangeAspect="1" noChangeArrowheads="1"/>
          </p:cNvPicPr>
          <p:nvPr/>
        </p:nvPicPr>
        <p:blipFill>
          <a:blip r:embed="rId3"/>
          <a:srcRect t="3937"/>
          <a:stretch>
            <a:fillRect/>
          </a:stretch>
        </p:blipFill>
        <p:spPr bwMode="auto">
          <a:xfrm>
            <a:off x="4427538" y="1449388"/>
            <a:ext cx="34290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7" descr="vg121103_103403_390"/>
          <p:cNvPicPr>
            <a:picLocks noChangeAspect="1" noChangeArrowheads="1"/>
          </p:cNvPicPr>
          <p:nvPr/>
        </p:nvPicPr>
        <p:blipFill>
          <a:blip r:embed="rId4"/>
          <a:srcRect t="3937"/>
          <a:stretch>
            <a:fillRect/>
          </a:stretch>
        </p:blipFill>
        <p:spPr bwMode="auto">
          <a:xfrm>
            <a:off x="900113" y="4222750"/>
            <a:ext cx="34290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8" descr="vg121103_103408_546"/>
          <p:cNvPicPr>
            <a:picLocks noChangeAspect="1" noChangeArrowheads="1"/>
          </p:cNvPicPr>
          <p:nvPr/>
        </p:nvPicPr>
        <p:blipFill>
          <a:blip r:embed="rId5"/>
          <a:srcRect t="3937"/>
          <a:stretch>
            <a:fillRect/>
          </a:stretch>
        </p:blipFill>
        <p:spPr bwMode="auto">
          <a:xfrm>
            <a:off x="4427538" y="4222750"/>
            <a:ext cx="34290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2"/>
          <a:srcRect t="2461"/>
          <a:stretch>
            <a:fillRect/>
          </a:stretch>
        </p:blipFill>
        <p:spPr bwMode="auto">
          <a:xfrm>
            <a:off x="611188" y="1150938"/>
            <a:ext cx="7799387" cy="570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755650" y="1158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hu-HU" b="0">
                <a:solidFill>
                  <a:schemeClr val="bg1"/>
                </a:solidFill>
                <a:latin typeface="Swis721 Ex BT"/>
              </a:rPr>
              <a:t>Teljes 5 perces regisztrátum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2"/>
          <a:srcRect t="2461"/>
          <a:stretch>
            <a:fillRect/>
          </a:stretch>
        </p:blipFill>
        <p:spPr bwMode="auto">
          <a:xfrm>
            <a:off x="611188" y="1152525"/>
            <a:ext cx="7799387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755650" y="1158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hu-HU" b="0">
                <a:solidFill>
                  <a:schemeClr val="bg1"/>
                </a:solidFill>
                <a:latin typeface="Swis721 Ex BT"/>
              </a:rPr>
              <a:t>Fázikus kontrakció mérése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/>
          <a:srcRect t="2461"/>
          <a:stretch>
            <a:fillRect/>
          </a:stretch>
        </p:blipFill>
        <p:spPr bwMode="auto">
          <a:xfrm>
            <a:off x="611188" y="1152525"/>
            <a:ext cx="7799387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AutoShape 3"/>
          <p:cNvSpPr>
            <a:spLocks noChangeArrowheads="1"/>
          </p:cNvSpPr>
          <p:nvPr/>
        </p:nvSpPr>
        <p:spPr bwMode="auto">
          <a:xfrm>
            <a:off x="4643438" y="5949950"/>
            <a:ext cx="144462" cy="647700"/>
          </a:xfrm>
          <a:prstGeom prst="upDownArrow">
            <a:avLst>
              <a:gd name="adj1" fmla="val 50000"/>
              <a:gd name="adj2" fmla="val 896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4787900" y="6092825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>
                <a:solidFill>
                  <a:srgbClr val="00FFFF"/>
                </a:solidFill>
              </a:rPr>
              <a:t>Basalis nyomás</a:t>
            </a:r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755650" y="1158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hu-HU" b="0">
                <a:solidFill>
                  <a:schemeClr val="bg1"/>
                </a:solidFill>
                <a:latin typeface="Swis721 Ex BT"/>
              </a:rPr>
              <a:t>Basalis nyomás mérése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ím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143000"/>
          </a:xfrm>
        </p:spPr>
        <p:txBody>
          <a:bodyPr/>
          <a:lstStyle/>
          <a:p>
            <a:r>
              <a:rPr lang="hu-HU" smtClean="0">
                <a:solidFill>
                  <a:srgbClr val="FFFF00"/>
                </a:solidFill>
              </a:rPr>
              <a:t>Funkcionális epehólyag és OS megbetegedések (Róma III)</a:t>
            </a: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21506" name="Dia számának helye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96AEB4-B702-4F70-929B-8F57F0EAA2A5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pic>
        <p:nvPicPr>
          <p:cNvPr id="21507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1714500"/>
            <a:ext cx="5572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3108325"/>
            <a:ext cx="6500813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hu-HU" smtClean="0"/>
              <a:t>Összefoglalás</a:t>
            </a:r>
          </a:p>
        </p:txBody>
      </p:sp>
      <p:sp>
        <p:nvSpPr>
          <p:cNvPr id="5529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844675"/>
            <a:ext cx="3810000" cy="4114800"/>
          </a:xfrm>
        </p:spPr>
        <p:txBody>
          <a:bodyPr/>
          <a:lstStyle/>
          <a:p>
            <a:r>
              <a:rPr lang="hu-HU" sz="2400" smtClean="0">
                <a:solidFill>
                  <a:srgbClr val="00FFFF"/>
                </a:solidFill>
              </a:rPr>
              <a:t>Eredményeink:</a:t>
            </a:r>
          </a:p>
          <a:p>
            <a:pPr>
              <a:buFontTx/>
              <a:buChar char="-"/>
            </a:pPr>
            <a:r>
              <a:rPr lang="hu-HU" sz="1600" smtClean="0"/>
              <a:t>Minden betegben jól értékelhető, mozgási és légzési artefaktumoktól mentes, stabil és jól mérhető basalis nyomást, és rárakódó fázikus kontrakciós tevékenységet detektáltunk.</a:t>
            </a:r>
          </a:p>
          <a:p>
            <a:pPr>
              <a:buFontTx/>
              <a:buChar char="-"/>
            </a:pPr>
            <a:r>
              <a:rPr lang="hu-HU" sz="1600" smtClean="0"/>
              <a:t>Az 5 betegből 3 betegben igazoltunk kórosan emelkedett (40 Hgmm) feletti basalis nyomást, egy betegben pedig Vater papilla restenosist. </a:t>
            </a:r>
          </a:p>
          <a:p>
            <a:pPr>
              <a:buFontTx/>
              <a:buChar char="-"/>
            </a:pPr>
            <a:r>
              <a:rPr lang="hu-HU" sz="1600" smtClean="0"/>
              <a:t>Post-manometriás szövődményt illetve pancreatitist egyik betegben sem észleltünk. </a:t>
            </a:r>
          </a:p>
          <a:p>
            <a:pPr>
              <a:buFontTx/>
              <a:buChar char="-"/>
            </a:pPr>
            <a:endParaRPr lang="hu-HU" sz="1600" smtClean="0"/>
          </a:p>
          <a:p>
            <a:pPr>
              <a:buFontTx/>
              <a:buChar char="-"/>
            </a:pPr>
            <a:endParaRPr lang="hu-HU" sz="1600" smtClean="0"/>
          </a:p>
        </p:txBody>
      </p:sp>
      <p:sp>
        <p:nvSpPr>
          <p:cNvPr id="5529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773238"/>
            <a:ext cx="4244975" cy="4327525"/>
          </a:xfrm>
        </p:spPr>
        <p:txBody>
          <a:bodyPr/>
          <a:lstStyle/>
          <a:p>
            <a:r>
              <a:rPr lang="hu-HU" sz="2400" smtClean="0">
                <a:solidFill>
                  <a:srgbClr val="00FFFF"/>
                </a:solidFill>
              </a:rPr>
              <a:t>Következtetéseink:</a:t>
            </a:r>
          </a:p>
          <a:p>
            <a:pPr>
              <a:buFontTx/>
              <a:buChar char="-"/>
            </a:pPr>
            <a:r>
              <a:rPr lang="hu-HU" sz="1600" smtClean="0"/>
              <a:t>Az új típusú reverz perfundált sleeve OS manometria biztonságos és hatékony endoszkópos ERCP-s eljárás.</a:t>
            </a:r>
          </a:p>
          <a:p>
            <a:pPr>
              <a:buFontTx/>
              <a:buChar char="-"/>
            </a:pPr>
            <a:r>
              <a:rPr lang="hu-HU" sz="1600" smtClean="0"/>
              <a:t>A reverz perfundált sleeve OS manometriás kanül érzékenysége és a basalis nyomásmérés stabilitása (artefactumok hiánya) meghaladja a korábbi technikák teljesítményét.</a:t>
            </a:r>
          </a:p>
          <a:p>
            <a:pPr>
              <a:buFontTx/>
              <a:buChar char="-"/>
            </a:pPr>
            <a:r>
              <a:rPr lang="hu-HU" sz="1600" smtClean="0"/>
              <a:t>A reverz perfundált sleeve OS manometriás kanül használata mellett postmanometriás pancreatitis betegeinkben nem fordult elő, melynek oka feltehetően a sphincter zónába történő folyadék perfúzió elkerülése.</a:t>
            </a:r>
          </a:p>
          <a:p>
            <a:pPr>
              <a:buFontTx/>
              <a:buChar char="-"/>
            </a:pPr>
            <a:endParaRPr lang="hu-H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ím 1"/>
          <p:cNvSpPr>
            <a:spLocks noGrp="1"/>
          </p:cNvSpPr>
          <p:nvPr>
            <p:ph type="ctrTitle"/>
          </p:nvPr>
        </p:nvSpPr>
        <p:spPr>
          <a:xfrm>
            <a:off x="785813" y="2500313"/>
            <a:ext cx="7772400" cy="1470025"/>
          </a:xfrm>
        </p:spPr>
        <p:txBody>
          <a:bodyPr/>
          <a:lstStyle/>
          <a:p>
            <a:pPr eaLnBrk="1" hangingPunct="1"/>
            <a:r>
              <a:rPr lang="hu-HU" smtClean="0"/>
              <a:t>Köszönöm a figyelmet!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0"/>
            <a:ext cx="7772400" cy="1851025"/>
          </a:xfrm>
        </p:spPr>
        <p:txBody>
          <a:bodyPr/>
          <a:lstStyle/>
          <a:p>
            <a:pPr eaLnBrk="1" hangingPunct="1"/>
            <a:r>
              <a:rPr lang="hu-HU" smtClean="0">
                <a:solidFill>
                  <a:srgbClr val="FFFF00"/>
                </a:solidFill>
              </a:rPr>
              <a:t>OSD Milwaukee klasszifikációja</a:t>
            </a:r>
            <a:endParaRPr lang="en-GB" smtClean="0">
              <a:solidFill>
                <a:srgbClr val="FFFF00"/>
              </a:solidFill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1928813"/>
            <a:ext cx="3429000" cy="4114800"/>
          </a:xfrm>
        </p:spPr>
        <p:txBody>
          <a:bodyPr/>
          <a:lstStyle/>
          <a:p>
            <a:pPr eaLnBrk="1" hangingPunct="1"/>
            <a:r>
              <a:rPr lang="hu-HU" sz="2400" smtClean="0"/>
              <a:t>Epés görcsök</a:t>
            </a:r>
          </a:p>
          <a:p>
            <a:pPr eaLnBrk="1" hangingPunct="1"/>
            <a:r>
              <a:rPr lang="hu-HU" sz="2400" smtClean="0"/>
              <a:t>Emelkedett AP és SGOT (</a:t>
            </a:r>
            <a:r>
              <a:rPr lang="en-US" sz="2400" smtClean="0"/>
              <a:t>&gt;</a:t>
            </a:r>
            <a:r>
              <a:rPr lang="hu-HU" sz="2400" smtClean="0"/>
              <a:t>1.5 - 2x normál érték)</a:t>
            </a:r>
            <a:endParaRPr lang="en-US" sz="2400" smtClean="0"/>
          </a:p>
          <a:p>
            <a:pPr eaLnBrk="1" hangingPunct="1"/>
            <a:r>
              <a:rPr lang="hu-HU" sz="2400" smtClean="0"/>
              <a:t>Tágult choledochus ERCP során (</a:t>
            </a:r>
            <a:r>
              <a:rPr lang="en-US" sz="2400" smtClean="0"/>
              <a:t>&gt; 12 mm)</a:t>
            </a:r>
            <a:endParaRPr lang="hu-HU" sz="2400" smtClean="0"/>
          </a:p>
          <a:p>
            <a:pPr eaLnBrk="1" hangingPunct="1"/>
            <a:r>
              <a:rPr lang="hu-HU" sz="2400" smtClean="0"/>
              <a:t>Lassult ERCP kontrasztanyag ürülés (</a:t>
            </a:r>
            <a:r>
              <a:rPr lang="en-US" sz="2400" smtClean="0"/>
              <a:t>&gt; </a:t>
            </a:r>
            <a:r>
              <a:rPr lang="hu-HU" sz="2400" smtClean="0"/>
              <a:t>30</a:t>
            </a:r>
            <a:r>
              <a:rPr lang="en-US" sz="2400" smtClean="0"/>
              <a:t> perc)</a:t>
            </a:r>
            <a:endParaRPr lang="en-GB" sz="2400" smtClean="0"/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2057400"/>
            <a:ext cx="3810000" cy="4114800"/>
          </a:xfrm>
        </p:spPr>
        <p:txBody>
          <a:bodyPr/>
          <a:lstStyle/>
          <a:p>
            <a:pPr eaLnBrk="1" hangingPunct="1"/>
            <a:r>
              <a:rPr lang="hu-HU" u="sng" smtClean="0"/>
              <a:t>OSD I biliáris típus</a:t>
            </a:r>
            <a:r>
              <a:rPr lang="hu-HU" smtClean="0"/>
              <a:t>: mind a 4 kritérium</a:t>
            </a:r>
          </a:p>
          <a:p>
            <a:pPr eaLnBrk="1" hangingPunct="1"/>
            <a:r>
              <a:rPr lang="hu-HU" u="sng" smtClean="0"/>
              <a:t>OSD II biliáris típus:</a:t>
            </a:r>
            <a:r>
              <a:rPr lang="hu-HU" smtClean="0"/>
              <a:t> fájdalom és legalább még egy kritérium</a:t>
            </a:r>
          </a:p>
          <a:p>
            <a:pPr eaLnBrk="1" hangingPunct="1"/>
            <a:r>
              <a:rPr lang="hu-HU" u="sng" smtClean="0"/>
              <a:t>OSD III biliáris típus:</a:t>
            </a:r>
            <a:r>
              <a:rPr lang="hu-HU" smtClean="0"/>
              <a:t> csak az epés fájdalom de nincs obstructiv jel</a:t>
            </a:r>
          </a:p>
        </p:txBody>
      </p:sp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228600" y="6019800"/>
            <a:ext cx="762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hu-HU" sz="2000">
                <a:solidFill>
                  <a:srgbClr val="FF0000"/>
                </a:solidFill>
              </a:rPr>
              <a:t>Hogan, W.J. et al.: Semin. Liver Dis. 7: 302, 1987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hu-HU" sz="2000">
                <a:solidFill>
                  <a:srgbClr val="FF0000"/>
                </a:solidFill>
              </a:rPr>
              <a:t>Sherman, S. et al.: Am. J. Gastroenterol. 86: 586, 1991</a:t>
            </a:r>
            <a:endParaRPr lang="en-GB" sz="2000">
              <a:solidFill>
                <a:srgbClr val="FF0000"/>
              </a:solidFill>
            </a:endParaRPr>
          </a:p>
        </p:txBody>
      </p:sp>
      <p:sp>
        <p:nvSpPr>
          <p:cNvPr id="206854" name="AutoShape 6"/>
          <p:cNvSpPr>
            <a:spLocks noChangeArrowheads="1"/>
          </p:cNvSpPr>
          <p:nvPr/>
        </p:nvSpPr>
        <p:spPr bwMode="auto">
          <a:xfrm>
            <a:off x="4267200" y="3657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2534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10E270-9E14-4FB8-AEE3-2235D08B2B56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6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6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6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6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 autoUpdateAnimBg="0"/>
      <p:bldP spid="206851" grpId="0" build="p" autoUpdateAnimBg="0" advAuto="0"/>
      <p:bldP spid="206852" grpId="0" build="p" autoUpdateAnimBg="0" advAuto="0"/>
      <p:bldP spid="206853" grpId="0" autoUpdateAnimBg="0"/>
      <p:bldP spid="2068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ím 1"/>
          <p:cNvSpPr>
            <a:spLocks noGrp="1"/>
          </p:cNvSpPr>
          <p:nvPr>
            <p:ph type="title"/>
          </p:nvPr>
        </p:nvSpPr>
        <p:spPr>
          <a:xfrm>
            <a:off x="714375" y="500063"/>
            <a:ext cx="7772400" cy="1143000"/>
          </a:xfrm>
        </p:spPr>
        <p:txBody>
          <a:bodyPr/>
          <a:lstStyle/>
          <a:p>
            <a:pPr eaLnBrk="1" hangingPunct="1"/>
            <a:r>
              <a:rPr lang="hu-HU" sz="3200" smtClean="0">
                <a:solidFill>
                  <a:srgbClr val="FFFF00"/>
                </a:solidFill>
              </a:rPr>
              <a:t>További diagnosztikus lépések az OS dysfunkciós betegek Milwaukee klasszifikációja alapján</a:t>
            </a:r>
          </a:p>
        </p:txBody>
      </p:sp>
      <p:sp>
        <p:nvSpPr>
          <p:cNvPr id="2355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OSD epés típus std. I: biztosan SOD, további diagnosztika nem indokolt, manometria kifejezetten kontraindikált!!, kezelés ERCP és EST kell!</a:t>
            </a:r>
          </a:p>
          <a:p>
            <a:pPr eaLnBrk="1" hangingPunct="1"/>
            <a:endParaRPr lang="hu-HU" smtClean="0"/>
          </a:p>
          <a:p>
            <a:pPr eaLnBrk="1" hangingPunct="1"/>
            <a:r>
              <a:rPr lang="hu-HU" smtClean="0"/>
              <a:t>OSD epés típus std II és III: valószínű SOD, melynek bizonyítására és az EST indikációjának felállítására endoszkópos OS manometria indikált!</a:t>
            </a:r>
          </a:p>
        </p:txBody>
      </p:sp>
      <p:sp>
        <p:nvSpPr>
          <p:cNvPr id="23555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33DB15-5029-40E0-8D0D-7191D56FB787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ím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7772400" cy="1143000"/>
          </a:xfrm>
        </p:spPr>
        <p:txBody>
          <a:bodyPr/>
          <a:lstStyle/>
          <a:p>
            <a:r>
              <a:rPr lang="hu-HU" smtClean="0">
                <a:solidFill>
                  <a:srgbClr val="FFFF00"/>
                </a:solidFill>
              </a:rPr>
              <a:t>OSD diagnosztikája és kezelése</a:t>
            </a:r>
            <a:endParaRPr lang="en-US" smtClean="0"/>
          </a:p>
        </p:txBody>
      </p:sp>
      <p:sp>
        <p:nvSpPr>
          <p:cNvPr id="24578" name="Dia számának helye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BA1189-1609-4ED0-945E-C75E84ACE6D0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196975"/>
            <a:ext cx="5770563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Szövegdoboz 4"/>
          <p:cNvSpPr txBox="1">
            <a:spLocks noChangeArrowheads="1"/>
          </p:cNvSpPr>
          <p:nvPr/>
        </p:nvSpPr>
        <p:spPr bwMode="auto">
          <a:xfrm>
            <a:off x="0" y="6581775"/>
            <a:ext cx="3357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GASTROENTEROLOGY 2006;130:1498–1509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65AF17-30A4-4802-8297-DCF0BADCF704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116013" y="260350"/>
            <a:ext cx="7467600" cy="1249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hu-HU" sz="4400" b="0">
                <a:solidFill>
                  <a:srgbClr val="FFFF00"/>
                </a:solidFill>
                <a:latin typeface="Garamond" pitchFamily="18" charset="0"/>
              </a:rPr>
              <a:t>Az Oddi sphincter müködése </a:t>
            </a:r>
          </a:p>
          <a:p>
            <a:pPr algn="ctr"/>
            <a:r>
              <a:rPr lang="hu-HU" sz="3200" b="0">
                <a:solidFill>
                  <a:srgbClr val="00FFFF"/>
                </a:solidFill>
                <a:latin typeface="Garamond" pitchFamily="18" charset="0"/>
              </a:rPr>
              <a:t>Endoscopos Oddi sphincter manometria</a:t>
            </a:r>
            <a:endParaRPr lang="en-GB" sz="3200">
              <a:solidFill>
                <a:srgbClr val="00FFFF"/>
              </a:solidFill>
              <a:latin typeface="Garamond" pitchFamily="18" charset="0"/>
            </a:endParaRPr>
          </a:p>
        </p:txBody>
      </p:sp>
      <p:pic>
        <p:nvPicPr>
          <p:cNvPr id="25603" name="Picture 3" descr="abra94"/>
          <p:cNvPicPr>
            <a:picLocks noChangeAspect="1" noChangeArrowheads="1"/>
          </p:cNvPicPr>
          <p:nvPr/>
        </p:nvPicPr>
        <p:blipFill>
          <a:blip r:embed="rId2"/>
          <a:srcRect t="43555" b="11609"/>
          <a:stretch>
            <a:fillRect/>
          </a:stretch>
        </p:blipFill>
        <p:spPr bwMode="auto">
          <a:xfrm>
            <a:off x="4800600" y="1592263"/>
            <a:ext cx="43434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 t="3320"/>
          <a:stretch>
            <a:fillRect/>
          </a:stretch>
        </p:blipFill>
        <p:spPr bwMode="auto">
          <a:xfrm>
            <a:off x="0" y="3860800"/>
            <a:ext cx="4356100" cy="2232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5605" name="Picture 5" descr="vsom1"/>
          <p:cNvPicPr>
            <a:picLocks noChangeArrowheads="1"/>
          </p:cNvPicPr>
          <p:nvPr/>
        </p:nvPicPr>
        <p:blipFill>
          <a:blip r:embed="rId4"/>
          <a:srcRect l="53459" t="67876" r="7831" b="6989"/>
          <a:stretch>
            <a:fillRect/>
          </a:stretch>
        </p:blipFill>
        <p:spPr bwMode="auto">
          <a:xfrm>
            <a:off x="4787900" y="4076700"/>
            <a:ext cx="20875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mlp6"/>
          <p:cNvPicPr>
            <a:picLocks noChangeAspect="1" noChangeArrowheads="1"/>
          </p:cNvPicPr>
          <p:nvPr/>
        </p:nvPicPr>
        <p:blipFill>
          <a:blip r:embed="rId5">
            <a:lum bright="20000" contrast="20000"/>
          </a:blip>
          <a:srcRect l="2963" r="11090" b="45763"/>
          <a:stretch>
            <a:fillRect/>
          </a:stretch>
        </p:blipFill>
        <p:spPr bwMode="auto">
          <a:xfrm>
            <a:off x="0" y="1628775"/>
            <a:ext cx="43561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hida3"/>
          <p:cNvPicPr>
            <a:picLocks noChangeAspect="1" noChangeArrowheads="1"/>
          </p:cNvPicPr>
          <p:nvPr/>
        </p:nvPicPr>
        <p:blipFill>
          <a:blip r:embed="rId6">
            <a:lum contrast="20000"/>
            <a:grayscl/>
          </a:blip>
          <a:srcRect l="52107" t="32193" r="26009" b="57710"/>
          <a:stretch>
            <a:fillRect/>
          </a:stretch>
        </p:blipFill>
        <p:spPr bwMode="auto">
          <a:xfrm>
            <a:off x="7092950" y="4076700"/>
            <a:ext cx="1900238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50825" y="6165850"/>
            <a:ext cx="813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hu-HU" sz="1600" b="0"/>
              <a:t>	</a:t>
            </a:r>
            <a:r>
              <a:rPr lang="en-GB" sz="1600">
                <a:solidFill>
                  <a:srgbClr val="FF3300"/>
                </a:solidFill>
              </a:rPr>
              <a:t>Csendes, A., Kruse, A., Funch-Jensen, P.</a:t>
            </a:r>
            <a:r>
              <a:rPr lang="hu-HU" sz="1600">
                <a:solidFill>
                  <a:srgbClr val="FF3300"/>
                </a:solidFill>
              </a:rPr>
              <a:t> et al. </a:t>
            </a:r>
            <a:r>
              <a:rPr lang="en-GB" sz="1600" i="1">
                <a:solidFill>
                  <a:srgbClr val="FF3300"/>
                </a:solidFill>
              </a:rPr>
              <a:t>Gastroenterology</a:t>
            </a:r>
            <a:r>
              <a:rPr lang="en-GB" sz="1600">
                <a:solidFill>
                  <a:srgbClr val="FF3300"/>
                </a:solidFill>
              </a:rPr>
              <a:t>, 77(6): 1203-1210, 1979</a:t>
            </a:r>
            <a:r>
              <a:rPr lang="hu-HU" sz="1600">
                <a:solidFill>
                  <a:srgbClr val="FF3300"/>
                </a:solidFill>
              </a:rPr>
              <a:t>. </a:t>
            </a:r>
            <a:r>
              <a:rPr lang="en-GB" sz="1600">
                <a:solidFill>
                  <a:srgbClr val="FF3300"/>
                </a:solidFill>
              </a:rPr>
              <a:t>Geenen, J.E., Hogan, W.J., Dodds, W.J.</a:t>
            </a:r>
            <a:r>
              <a:rPr lang="hu-HU" sz="1600">
                <a:solidFill>
                  <a:srgbClr val="FF3300"/>
                </a:solidFill>
              </a:rPr>
              <a:t> et al. </a:t>
            </a:r>
            <a:r>
              <a:rPr lang="en-GB" sz="1600" i="1">
                <a:solidFill>
                  <a:srgbClr val="FF3300"/>
                </a:solidFill>
              </a:rPr>
              <a:t>Gastroenterology</a:t>
            </a:r>
            <a:r>
              <a:rPr lang="en-GB" sz="1600">
                <a:solidFill>
                  <a:srgbClr val="FF3300"/>
                </a:solidFill>
              </a:rPr>
              <a:t>,</a:t>
            </a:r>
            <a:r>
              <a:rPr lang="en-GB" sz="1600" i="1">
                <a:solidFill>
                  <a:srgbClr val="FF3300"/>
                </a:solidFill>
              </a:rPr>
              <a:t> </a:t>
            </a:r>
            <a:r>
              <a:rPr lang="en-GB" sz="1600">
                <a:solidFill>
                  <a:srgbClr val="FF3300"/>
                </a:solidFill>
              </a:rPr>
              <a:t>78(2): 317-324, 1980</a:t>
            </a:r>
            <a:r>
              <a:rPr lang="en-GB" sz="2400">
                <a:solidFill>
                  <a:srgbClr val="FF3300"/>
                </a:solidFill>
              </a:rPr>
              <a:t>.  </a:t>
            </a:r>
            <a:endParaRPr lang="hu-HU" sz="2400">
              <a:solidFill>
                <a:srgbClr val="FF3300"/>
              </a:solidFill>
            </a:endParaRPr>
          </a:p>
        </p:txBody>
      </p:sp>
      <p:sp>
        <p:nvSpPr>
          <p:cNvPr id="25609" name="AutoShape 10"/>
          <p:cNvSpPr>
            <a:spLocks noChangeArrowheads="1"/>
          </p:cNvSpPr>
          <p:nvPr/>
        </p:nvSpPr>
        <p:spPr bwMode="auto">
          <a:xfrm>
            <a:off x="6300788" y="2349500"/>
            <a:ext cx="1800225" cy="142875"/>
          </a:xfrm>
          <a:prstGeom prst="rightArrow">
            <a:avLst>
              <a:gd name="adj1" fmla="val 50000"/>
              <a:gd name="adj2" fmla="val 31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6156325" y="2060575"/>
            <a:ext cx="2663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/>
              <a:t>Perfúzió iránya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ia számának helye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C3C32C-4891-4023-8B4B-32D403D23415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  <p:sp>
        <p:nvSpPr>
          <p:cNvPr id="26626" name="Rectangle 15"/>
          <p:cNvSpPr>
            <a:spLocks noGrp="1" noChangeArrowheads="1"/>
          </p:cNvSpPr>
          <p:nvPr>
            <p:ph type="title" sz="quarter"/>
          </p:nvPr>
        </p:nvSpPr>
        <p:spPr>
          <a:xfrm>
            <a:off x="323850" y="549275"/>
            <a:ext cx="8458200" cy="1143000"/>
          </a:xfrm>
        </p:spPr>
        <p:txBody>
          <a:bodyPr/>
          <a:lstStyle/>
          <a:p>
            <a:pPr eaLnBrk="1" hangingPunct="1"/>
            <a:r>
              <a:rPr lang="hu-HU" sz="3600" smtClean="0">
                <a:solidFill>
                  <a:srgbClr val="FFFF00"/>
                </a:solidFill>
              </a:rPr>
              <a:t>Endoscopos Oddi sphincter manometria az ERCP-s szemével: tényleg olyan könnyű amilyennek látszik?</a:t>
            </a:r>
          </a:p>
        </p:txBody>
      </p:sp>
      <p:pic>
        <p:nvPicPr>
          <p:cNvPr id="2662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95963" y="4221163"/>
            <a:ext cx="2476500" cy="1981200"/>
          </a:xfrm>
        </p:spPr>
      </p:pic>
      <p:pic>
        <p:nvPicPr>
          <p:cNvPr id="26628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132138" y="2205038"/>
            <a:ext cx="2476500" cy="1981200"/>
          </a:xfrm>
        </p:spPr>
      </p:pic>
      <p:pic>
        <p:nvPicPr>
          <p:cNvPr id="26629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132138" y="4221163"/>
            <a:ext cx="2476500" cy="1981200"/>
          </a:xfrm>
        </p:spPr>
      </p:pic>
      <p:pic>
        <p:nvPicPr>
          <p:cNvPr id="26630" name="Picture 1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795963" y="2205038"/>
            <a:ext cx="2476500" cy="1981200"/>
          </a:xfrm>
        </p:spPr>
      </p:pic>
      <p:pic>
        <p:nvPicPr>
          <p:cNvPr id="26631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13100"/>
            <a:ext cx="2843213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smtClean="0"/>
              <a:t>Post mamometrás pancreatitis gyakorisága a szakirodalomban</a:t>
            </a:r>
          </a:p>
        </p:txBody>
      </p:sp>
      <p:sp>
        <p:nvSpPr>
          <p:cNvPr id="43017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981200"/>
            <a:ext cx="4171950" cy="4114800"/>
          </a:xfrm>
        </p:spPr>
        <p:txBody>
          <a:bodyPr/>
          <a:lstStyle/>
          <a:p>
            <a:r>
              <a:rPr lang="hu-HU" sz="1600" smtClean="0"/>
              <a:t>Post manometriás pancreatitis a perfúziós OS manometria gyakori szövődménye (5-10%).</a:t>
            </a:r>
          </a:p>
          <a:p>
            <a:r>
              <a:rPr lang="hu-HU" sz="1600" smtClean="0"/>
              <a:t>A post manometriás pancreatitis gyakorisága nem mutatott összefüggést a nyomásmérés időtartamával, helyével és eredményével.</a:t>
            </a:r>
          </a:p>
          <a:p>
            <a:r>
              <a:rPr lang="hu-HU" sz="1600" smtClean="0"/>
              <a:t>Amennyiben az ESOM-val együtt ERCP is történt, a pancreatitis gyakorisága szignifikánsan emelkedett!</a:t>
            </a:r>
          </a:p>
          <a:p>
            <a:r>
              <a:rPr lang="hu-HU" sz="1600" smtClean="0"/>
              <a:t>Legmagasabb a szövődményráta akkor volt, ha ESOM, ERCP és EST is történt, bár az EST önmagában csak kétváltozós analízisben növelte a rizikót, többváltozósban nem.</a:t>
            </a:r>
          </a:p>
        </p:txBody>
      </p:sp>
      <p:graphicFrame>
        <p:nvGraphicFramePr>
          <p:cNvPr id="43015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4643438" y="2060575"/>
          <a:ext cx="3810000" cy="4114800"/>
        </p:xfrm>
        <a:graphic>
          <a:graphicData uri="http://schemas.openxmlformats.org/presentationml/2006/ole">
            <p:oleObj spid="_x0000_s43015" name="Diagram" r:id="rId3" imgW="3809970" imgH="4114800" progId="MSGraph.Chart.8">
              <p:embed followColorScheme="full"/>
            </p:oleObj>
          </a:graphicData>
        </a:graphic>
      </p:graphicFrame>
      <p:pic>
        <p:nvPicPr>
          <p:cNvPr id="4301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1650" y="6494463"/>
            <a:ext cx="22923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026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1357313" y="1811338"/>
            <a:ext cx="6726237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1027"/>
          <p:cNvSpPr>
            <a:spLocks noChangeArrowheads="1"/>
          </p:cNvSpPr>
          <p:nvPr/>
        </p:nvSpPr>
        <p:spPr bwMode="auto">
          <a:xfrm>
            <a:off x="928688" y="285750"/>
            <a:ext cx="7620000" cy="1311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hu-HU">
                <a:solidFill>
                  <a:srgbClr val="FFFF00"/>
                </a:solidFill>
              </a:rPr>
              <a:t>Az OS fiziológiás motilitása egészséges kontrollcsoportban</a:t>
            </a:r>
            <a:endParaRPr lang="hu-HU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44035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3400E6-DD57-4832-A521-97B7E6F917FD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nimatedBlueLine">
  <a:themeElements>
    <a:clrScheme name="AnimatedBlueLin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nimatedBlueLine">
      <a:majorFont>
        <a:latin typeface="Swis721 Ex BT"/>
        <a:ea typeface=""/>
        <a:cs typeface=""/>
      </a:majorFont>
      <a:minorFont>
        <a:latin typeface="Swis721 Ex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nimatedBlueLi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imatedBlueLi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BlueLi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BlueLi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BlueLi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BlueLi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BlueLi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AnimatedBlueLine</Template>
  <TotalTime>2532</TotalTime>
  <Words>594</Words>
  <Application>Microsoft PowerPoint</Application>
  <PresentationFormat>Diavetítés a képernyőre (4:3 oldalarány)</PresentationFormat>
  <Paragraphs>79</Paragraphs>
  <Slides>21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Tervezősablon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7" baseType="lpstr">
      <vt:lpstr>Times New Roman</vt:lpstr>
      <vt:lpstr>Arial</vt:lpstr>
      <vt:lpstr>Swis721 Ex BT</vt:lpstr>
      <vt:lpstr>Garamond</vt:lpstr>
      <vt:lpstr>AnimatedBlueLine</vt:lpstr>
      <vt:lpstr>Diagram</vt:lpstr>
      <vt:lpstr>Új eljárás az Oddi sphincter manometriás vizsgálatok biztonságos kivitelezésére:  sleeve retrográd perfúziós nyomásmérési technológia alkalmazása a gyakorlatban</vt:lpstr>
      <vt:lpstr>Funkcionális epehólyag és OS megbetegedések (Róma III)</vt:lpstr>
      <vt:lpstr>OSD Milwaukee klasszifikációja</vt:lpstr>
      <vt:lpstr>További diagnosztikus lépések az OS dysfunkciós betegek Milwaukee klasszifikációja alapján</vt:lpstr>
      <vt:lpstr>OSD diagnosztikája és kezelése</vt:lpstr>
      <vt:lpstr>6. dia</vt:lpstr>
      <vt:lpstr>Endoscopos Oddi sphincter manometria az ERCP-s szemével: tényleg olyan könnyű amilyennek látszik?</vt:lpstr>
      <vt:lpstr>Post mamometrás pancreatitis gyakorisága a szakirodalomban</vt:lpstr>
      <vt:lpstr>9. dia</vt:lpstr>
      <vt:lpstr>OS motilitási zavarok</vt:lpstr>
      <vt:lpstr>Az OS motilitási zavar diagnosztikus manometriás kritériumai</vt:lpstr>
      <vt:lpstr>OSD PATHOMECHANIZMUS Fokozott simaizom rezisztencia – ballonos nyomás kontrollált vektor volumen impedancia mérése (FLIP) Oddi sphincteren</vt:lpstr>
      <vt:lpstr>OS manometriás nyomásmérő katheter típusok</vt:lpstr>
      <vt:lpstr>Visszafelé perfundált, új típusú sleeve manometriás kanül</vt:lpstr>
      <vt:lpstr>Kanülálás</vt:lpstr>
      <vt:lpstr>Nyomásmérés</vt:lpstr>
      <vt:lpstr>17. dia</vt:lpstr>
      <vt:lpstr>18. dia</vt:lpstr>
      <vt:lpstr>19. dia</vt:lpstr>
      <vt:lpstr>Összefoglalás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epehólyag és az Oddi sphincter funkcionális megbetegedéseinek korszerű diagnosztikája és kezelése</dc:title>
  <dc:creator>ML</dc:creator>
  <cp:lastModifiedBy>Dr. Madácsy László</cp:lastModifiedBy>
  <cp:revision>154</cp:revision>
  <dcterms:created xsi:type="dcterms:W3CDTF">2006-07-16T11:33:05Z</dcterms:created>
  <dcterms:modified xsi:type="dcterms:W3CDTF">2012-11-03T18:53:21Z</dcterms:modified>
</cp:coreProperties>
</file>